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5" r:id="rId2"/>
    <p:sldId id="282" r:id="rId3"/>
    <p:sldId id="275" r:id="rId4"/>
    <p:sldId id="276" r:id="rId5"/>
    <p:sldId id="277" r:id="rId6"/>
    <p:sldId id="284" r:id="rId7"/>
    <p:sldId id="285" r:id="rId8"/>
    <p:sldId id="286" r:id="rId9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Tmon몬소리 Black" panose="02000A03000000000000" pitchFamily="2" charset="-127"/>
      <p:regular r:id="rId14"/>
      <p:bold r:id="rId15"/>
      <p:italic r:id="rId16"/>
      <p:boldItalic r:id="rId17"/>
    </p:embeddedFont>
    <p:embeddedFont>
      <p:font typeface="Arial Black" panose="020B0604020202020204" pitchFamily="34" charset="0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D9"/>
    <a:srgbClr val="30538F"/>
    <a:srgbClr val="FFC901"/>
    <a:srgbClr val="FF9801"/>
    <a:srgbClr val="2F528F"/>
    <a:srgbClr val="516EA1"/>
    <a:srgbClr val="03173F"/>
    <a:srgbClr val="FFFF71"/>
    <a:srgbClr val="FFFCC9"/>
    <a:srgbClr val="FFF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 showGuides="1">
      <p:cViewPr>
        <p:scale>
          <a:sx n="153" d="100"/>
          <a:sy n="153" d="100"/>
        </p:scale>
        <p:origin x="872" y="26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4463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1~5</a:t>
            </a:r>
            <a:r>
              <a:rPr lang="ko-KR" altLang="en-US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 장 추가자료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29023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+a</a:t>
            </a:r>
            <a:endParaRPr lang="ko-Kore-KR" altLang="en-US" sz="30000" dirty="0">
              <a:solidFill>
                <a:srgbClr val="021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7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488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집합론 및 수학적 명제용어 정리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510611" y="872024"/>
            <a:ext cx="111581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ore-KR" dirty="0"/>
              <a:t>σ : </a:t>
            </a:r>
            <a:r>
              <a:rPr lang="ko-KR" altLang="en-US" dirty="0"/>
              <a:t>소문자 시그마는 표준편차를 나타내는 기호</a:t>
            </a:r>
          </a:p>
          <a:p>
            <a:pPr fontAlgn="base"/>
            <a:r>
              <a:rPr lang="el-GR" altLang="ko-Kore-KR" dirty="0"/>
              <a:t>Σ : </a:t>
            </a:r>
            <a:r>
              <a:rPr lang="ko-KR" altLang="en-US" dirty="0"/>
              <a:t>대문자 시그마는 </a:t>
            </a:r>
            <a:r>
              <a:rPr lang="ko-KR" altLang="en-US" dirty="0" err="1"/>
              <a:t>아래첨자와</a:t>
            </a:r>
            <a:r>
              <a:rPr lang="ko-KR" altLang="en-US" dirty="0"/>
              <a:t> </a:t>
            </a:r>
            <a:r>
              <a:rPr lang="ko-KR" altLang="en-US" dirty="0" err="1"/>
              <a:t>위첨자를</a:t>
            </a:r>
            <a:r>
              <a:rPr lang="ko-KR" altLang="en-US" dirty="0"/>
              <a:t> 기입하여 합에 관한 기호로 사용</a:t>
            </a:r>
          </a:p>
          <a:p>
            <a:pPr fontAlgn="base"/>
            <a:r>
              <a:rPr lang="en-US" altLang="ko-Kore-KR" dirty="0" err="1"/>
              <a:t>i</a:t>
            </a:r>
            <a:r>
              <a:rPr lang="en-US" altLang="ko-Kore-KR" dirty="0"/>
              <a:t> : </a:t>
            </a:r>
            <a:r>
              <a:rPr lang="ko-KR" altLang="en-US" dirty="0"/>
              <a:t>아이</a:t>
            </a:r>
            <a:r>
              <a:rPr lang="en-US" altLang="ko-KR" dirty="0"/>
              <a:t>. </a:t>
            </a:r>
            <a:r>
              <a:rPr lang="ko-KR" altLang="en-US" dirty="0"/>
              <a:t>허수단위</a:t>
            </a:r>
            <a:r>
              <a:rPr lang="en-US" altLang="ko-KR" dirty="0"/>
              <a:t>. </a:t>
            </a:r>
            <a:r>
              <a:rPr lang="ko-KR" altLang="en-US" dirty="0"/>
              <a:t>제곱해서 </a:t>
            </a:r>
            <a:r>
              <a:rPr lang="en-US" altLang="ko-KR" dirty="0"/>
              <a:t>-1</a:t>
            </a:r>
            <a:r>
              <a:rPr lang="ko-KR" altLang="en-US" dirty="0"/>
              <a:t>이 되는 수</a:t>
            </a:r>
          </a:p>
          <a:p>
            <a:pPr fontAlgn="base"/>
            <a:r>
              <a:rPr lang="ko-KR" altLang="en-US" dirty="0"/>
              <a:t>√ </a:t>
            </a:r>
            <a:r>
              <a:rPr lang="en-US" altLang="ko-KR" dirty="0"/>
              <a:t>- </a:t>
            </a:r>
            <a:r>
              <a:rPr lang="ko-KR" altLang="en-US" dirty="0"/>
              <a:t>제곱근 또는 루트라고 읽습니다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∫ - </a:t>
            </a:r>
            <a:r>
              <a:rPr lang="ko-KR" altLang="en-US" dirty="0" err="1"/>
              <a:t>인테그랄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적분기호</a:t>
            </a:r>
          </a:p>
          <a:p>
            <a:pPr fontAlgn="base"/>
            <a:r>
              <a:rPr lang="ko-KR" altLang="en-US" dirty="0"/>
              <a:t>∬ </a:t>
            </a:r>
            <a:r>
              <a:rPr lang="en-US" altLang="ko-KR" dirty="0"/>
              <a:t>- </a:t>
            </a:r>
            <a:r>
              <a:rPr lang="ko-KR" altLang="en-US" dirty="0" err="1"/>
              <a:t>중적분</a:t>
            </a:r>
            <a:r>
              <a:rPr lang="ko-KR" altLang="en-US" dirty="0"/>
              <a:t> 기호로</a:t>
            </a:r>
            <a:r>
              <a:rPr lang="en-US" altLang="ko-KR" dirty="0"/>
              <a:t>, </a:t>
            </a:r>
            <a:r>
              <a:rPr lang="ko-KR" altLang="en-US" dirty="0"/>
              <a:t>적분을 </a:t>
            </a:r>
            <a:r>
              <a:rPr lang="ko-KR" altLang="en-US" dirty="0" err="1"/>
              <a:t>두번</a:t>
            </a:r>
            <a:r>
              <a:rPr lang="ko-KR" altLang="en-US" dirty="0"/>
              <a:t> 하라는 것입니다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∏ - </a:t>
            </a:r>
            <a:r>
              <a:rPr lang="ko-KR" altLang="en-US" dirty="0"/>
              <a:t>대문자 파이</a:t>
            </a:r>
          </a:p>
          <a:p>
            <a:pPr fontAlgn="base"/>
            <a:r>
              <a:rPr lang="ko-KR" altLang="en-US" dirty="0"/>
              <a:t>∴ </a:t>
            </a:r>
            <a:r>
              <a:rPr lang="en-US" altLang="ko-KR" dirty="0"/>
              <a:t>- </a:t>
            </a:r>
            <a:r>
              <a:rPr lang="ko-KR" altLang="en-US" dirty="0"/>
              <a:t>따라서 또는 그러므로</a:t>
            </a:r>
          </a:p>
          <a:p>
            <a:pPr fontAlgn="base"/>
            <a:r>
              <a:rPr lang="ko-KR" altLang="en-US" dirty="0"/>
              <a:t>∵ </a:t>
            </a:r>
            <a:r>
              <a:rPr lang="en-US" altLang="ko-KR" dirty="0"/>
              <a:t>- </a:t>
            </a:r>
            <a:r>
              <a:rPr lang="ko-KR" altLang="en-US" dirty="0"/>
              <a:t>왜냐하면</a:t>
            </a:r>
          </a:p>
          <a:p>
            <a:pPr fontAlgn="base"/>
            <a:r>
              <a:rPr lang="ko-KR" altLang="en-US" dirty="0"/>
              <a:t>≒ </a:t>
            </a:r>
            <a:r>
              <a:rPr lang="en-US" altLang="ko-KR" dirty="0"/>
              <a:t>- </a:t>
            </a:r>
            <a:r>
              <a:rPr lang="ko-KR" altLang="en-US" dirty="0"/>
              <a:t>약</a:t>
            </a:r>
            <a:r>
              <a:rPr lang="en-US" altLang="ko-KR" dirty="0"/>
              <a:t>: </a:t>
            </a:r>
            <a:r>
              <a:rPr lang="ko-KR" altLang="en-US" dirty="0"/>
              <a:t>근사값을 </a:t>
            </a:r>
            <a:r>
              <a:rPr lang="ko-KR" altLang="en-US" dirty="0" err="1"/>
              <a:t>쓸때</a:t>
            </a:r>
            <a:r>
              <a:rPr lang="ko-KR" altLang="en-US" dirty="0"/>
              <a:t> 또는 양쪽 값이 거의 </a:t>
            </a:r>
            <a:r>
              <a:rPr lang="ko-KR" altLang="en-US" dirty="0" err="1"/>
              <a:t>비슷할때</a:t>
            </a:r>
            <a:r>
              <a:rPr lang="ko-KR" altLang="en-US" dirty="0"/>
              <a:t> 사용</a:t>
            </a:r>
          </a:p>
          <a:p>
            <a:pPr fontAlgn="base"/>
            <a:r>
              <a:rPr lang="en-US" altLang="ko-Kore-KR" dirty="0"/>
              <a:t>d</a:t>
            </a:r>
            <a:r>
              <a:rPr lang="el-GR" altLang="ko-Kore-KR" dirty="0"/>
              <a:t>θ - </a:t>
            </a:r>
            <a:r>
              <a:rPr lang="ko-KR" altLang="en-US" dirty="0" err="1"/>
              <a:t>디쎄타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미분에서 사용되는 기호</a:t>
            </a:r>
          </a:p>
          <a:p>
            <a:pPr fontAlgn="base"/>
            <a:r>
              <a:rPr lang="ko-KR" altLang="en-US" dirty="0"/>
              <a:t>≡ </a:t>
            </a:r>
            <a:r>
              <a:rPr lang="en-US" altLang="ko-KR" dirty="0"/>
              <a:t>- </a:t>
            </a:r>
            <a:r>
              <a:rPr lang="ko-KR" altLang="en-US" dirty="0"/>
              <a:t>합동 또는 모듈로</a:t>
            </a:r>
            <a:r>
              <a:rPr lang="en-US" altLang="ko-KR" dirty="0"/>
              <a:t>(</a:t>
            </a:r>
            <a:r>
              <a:rPr lang="en-US" altLang="ko-Kore-KR" dirty="0"/>
              <a:t>mod)</a:t>
            </a:r>
            <a:r>
              <a:rPr lang="ko-KR" altLang="en-US" dirty="0" err="1"/>
              <a:t>를</a:t>
            </a:r>
            <a:r>
              <a:rPr lang="ko-KR" altLang="en-US" dirty="0"/>
              <a:t> 나타내는 기호</a:t>
            </a:r>
            <a:r>
              <a:rPr lang="en-US" altLang="ko-KR" dirty="0"/>
              <a:t>=</a:t>
            </a:r>
            <a:r>
              <a:rPr lang="ko-KR" altLang="en-US" dirty="0"/>
              <a:t>도형의 합동 기호</a:t>
            </a:r>
          </a:p>
          <a:p>
            <a:pPr fontAlgn="base"/>
            <a:r>
              <a:rPr lang="ko-KR" altLang="en-US" dirty="0"/>
              <a:t>∈ </a:t>
            </a:r>
            <a:r>
              <a:rPr lang="en-US" altLang="ko-KR" dirty="0"/>
              <a:t>- (</a:t>
            </a:r>
            <a:r>
              <a:rPr lang="ko-KR" altLang="en-US" dirty="0"/>
              <a:t>왼쪽이 오른쪽의</a:t>
            </a:r>
            <a:r>
              <a:rPr lang="en-US" altLang="ko-KR" dirty="0"/>
              <a:t>) </a:t>
            </a:r>
            <a:r>
              <a:rPr lang="ko-KR" altLang="en-US" dirty="0"/>
              <a:t>원소이다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∋ - (</a:t>
            </a:r>
            <a:r>
              <a:rPr lang="ko-KR" altLang="en-US" dirty="0"/>
              <a:t>오른쪽이 왼쪽의</a:t>
            </a:r>
            <a:r>
              <a:rPr lang="en-US" altLang="ko-KR" dirty="0"/>
              <a:t>) </a:t>
            </a:r>
            <a:r>
              <a:rPr lang="ko-KR" altLang="en-US" dirty="0"/>
              <a:t>원소이다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⊂ - (</a:t>
            </a:r>
            <a:r>
              <a:rPr lang="ko-KR" altLang="en-US" dirty="0"/>
              <a:t>왼쪽이 오른쪽의</a:t>
            </a:r>
            <a:r>
              <a:rPr lang="en-US" altLang="ko-KR" dirty="0"/>
              <a:t>) </a:t>
            </a:r>
            <a:r>
              <a:rPr lang="ko-KR" altLang="en-US" dirty="0"/>
              <a:t>부분집합이다</a:t>
            </a:r>
            <a:r>
              <a:rPr lang="en-US" altLang="ko-KR" dirty="0"/>
              <a:t>. (</a:t>
            </a:r>
            <a:r>
              <a:rPr lang="ko-KR" altLang="en-US" dirty="0"/>
              <a:t>오른쪽 집합이 왼쪽 집합을</a:t>
            </a:r>
            <a:r>
              <a:rPr lang="en-US" altLang="ko-KR" dirty="0"/>
              <a:t>) </a:t>
            </a:r>
            <a:r>
              <a:rPr lang="ko-KR" altLang="en-US" dirty="0"/>
              <a:t>포함한다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⊃ - (</a:t>
            </a:r>
            <a:r>
              <a:rPr lang="ko-KR" altLang="en-US" dirty="0"/>
              <a:t>오른쪽이 왼쪽의</a:t>
            </a:r>
            <a:r>
              <a:rPr lang="en-US" altLang="ko-KR" dirty="0"/>
              <a:t>) </a:t>
            </a:r>
            <a:r>
              <a:rPr lang="ko-KR" altLang="en-US" dirty="0"/>
              <a:t>부분집합이다</a:t>
            </a:r>
            <a:r>
              <a:rPr lang="en-US" altLang="ko-KR" dirty="0"/>
              <a:t>. (</a:t>
            </a:r>
            <a:r>
              <a:rPr lang="ko-KR" altLang="en-US" dirty="0"/>
              <a:t>오른쪽 집합이 왼쪽 집합을</a:t>
            </a:r>
            <a:r>
              <a:rPr lang="en-US" altLang="ko-KR" dirty="0"/>
              <a:t>) </a:t>
            </a:r>
            <a:r>
              <a:rPr lang="ko-KR" altLang="en-US" dirty="0"/>
              <a:t>포함한다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∪ - </a:t>
            </a:r>
            <a:r>
              <a:rPr lang="ko-KR" altLang="en-US" dirty="0"/>
              <a:t>합집합</a:t>
            </a:r>
          </a:p>
          <a:p>
            <a:pPr fontAlgn="base"/>
            <a:r>
              <a:rPr lang="ko-KR" altLang="en-US" dirty="0"/>
              <a:t>∩ </a:t>
            </a:r>
            <a:r>
              <a:rPr lang="en-US" altLang="ko-KR" dirty="0"/>
              <a:t>- </a:t>
            </a:r>
            <a:r>
              <a:rPr lang="ko-KR" altLang="en-US" dirty="0"/>
              <a:t>교집합</a:t>
            </a:r>
          </a:p>
          <a:p>
            <a:pPr fontAlgn="base"/>
            <a:r>
              <a:rPr lang="ko-KR" altLang="en-US" dirty="0"/>
              <a:t>∀ </a:t>
            </a:r>
            <a:r>
              <a:rPr lang="en-US" altLang="ko-KR" dirty="0"/>
              <a:t>- </a:t>
            </a:r>
            <a:r>
              <a:rPr lang="ko-KR" altLang="en-US" dirty="0"/>
              <a:t>임의의</a:t>
            </a:r>
          </a:p>
          <a:p>
            <a:pPr fontAlgn="base"/>
            <a:r>
              <a:rPr lang="ko-KR" altLang="en-US" dirty="0"/>
              <a:t>∃ </a:t>
            </a:r>
            <a:r>
              <a:rPr lang="en-US" altLang="ko-KR" dirty="0"/>
              <a:t>- </a:t>
            </a:r>
            <a:r>
              <a:rPr lang="ko-KR" altLang="en-US" dirty="0"/>
              <a:t>존재한다</a:t>
            </a:r>
            <a:r>
              <a:rPr lang="en-US" altLang="ko-KR" dirty="0"/>
              <a:t>. </a:t>
            </a:r>
            <a:r>
              <a:rPr lang="en-US" altLang="ko-Kore-KR" dirty="0"/>
              <a:t>exist.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820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집합론 및 수학적 명제용어 정리</a:t>
            </a:r>
            <a:endParaRPr kumimoji="1" lang="ko-Kore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069C488-DB0A-C09F-DFD4-B31979CE7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104900"/>
            <a:ext cx="10020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5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집합론 및 수학적 명제용어 정리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A0BD73-F55A-B4AB-833B-98E9C357A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17673" y="-694875"/>
            <a:ext cx="5851296" cy="89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3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기하 추가자료</a:t>
            </a:r>
            <a:r>
              <a:rPr kumimoji="1" lang="en-US" altLang="ko-KR" dirty="0"/>
              <a:t>(</a:t>
            </a:r>
            <a:r>
              <a:rPr kumimoji="1" lang="ko-KR" altLang="en-US" dirty="0"/>
              <a:t>수학 </a:t>
            </a:r>
            <a:r>
              <a:rPr kumimoji="1" lang="en-US" altLang="ko-KR" dirty="0"/>
              <a:t>(</a:t>
            </a:r>
            <a:r>
              <a:rPr kumimoji="1" lang="ko-KR" altLang="en-US" dirty="0"/>
              <a:t>하</a:t>
            </a:r>
            <a:r>
              <a:rPr kumimoji="1" lang="en-US" altLang="ko-KR" dirty="0"/>
              <a:t>))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5127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수열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7B0E2-450B-8324-0CBB-88EBCDC2A3BF}"/>
              </a:ext>
            </a:extLst>
          </p:cNvPr>
          <p:cNvSpPr txBox="1"/>
          <p:nvPr/>
        </p:nvSpPr>
        <p:spPr>
          <a:xfrm>
            <a:off x="510611" y="872024"/>
            <a:ext cx="11158104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수열이란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r>
              <a:rPr lang="ko-KR" altLang="en-US" sz="1400" dirty="0"/>
              <a:t>일정한 규칙에 따라 한 줄로 배열된 수의 열</a:t>
            </a:r>
            <a:r>
              <a:rPr lang="en-US" altLang="ko-KR" sz="1400" dirty="0"/>
              <a:t>. </a:t>
            </a:r>
            <a:r>
              <a:rPr lang="en-US" altLang="ko-Kore-KR" sz="1400" dirty="0"/>
              <a:t>a₁, a₂, a₃,…, aₙ</a:t>
            </a:r>
            <a:r>
              <a:rPr lang="ko-KR" altLang="en-US" sz="1400" dirty="0"/>
              <a:t>의 꼴로 배열한 것으로</a:t>
            </a:r>
            <a:r>
              <a:rPr lang="en-US" altLang="ko-KR" sz="1400" dirty="0"/>
              <a:t>, </a:t>
            </a:r>
            <a:r>
              <a:rPr lang="ko-KR" altLang="en-US" sz="1400" dirty="0"/>
              <a:t>｛</a:t>
            </a:r>
            <a:r>
              <a:rPr lang="en-US" altLang="ko-Kore-KR" sz="1400" dirty="0"/>
              <a:t>aₙ</a:t>
            </a:r>
            <a:r>
              <a:rPr lang="ko-Kore-KR" altLang="en-US" sz="1400" dirty="0"/>
              <a:t>｝</a:t>
            </a:r>
            <a:r>
              <a:rPr lang="ko-KR" altLang="en-US" sz="1400" dirty="0"/>
              <a:t>로 나타냄</a:t>
            </a:r>
            <a:r>
              <a:rPr lang="en-US" altLang="ko-KR" sz="1400" dirty="0"/>
              <a:t>. </a:t>
            </a:r>
            <a:r>
              <a:rPr lang="ko-KR" altLang="en-US" sz="1400" dirty="0"/>
              <a:t>등차수열</a:t>
            </a:r>
            <a:r>
              <a:rPr lang="en-US" altLang="ko-KR" sz="1400" dirty="0"/>
              <a:t>·</a:t>
            </a:r>
            <a:r>
              <a:rPr lang="ko-KR" altLang="en-US" sz="1400" dirty="0"/>
              <a:t>등비수열</a:t>
            </a:r>
            <a:r>
              <a:rPr lang="en-US" altLang="ko-KR" sz="1400" dirty="0"/>
              <a:t>·</a:t>
            </a:r>
            <a:r>
              <a:rPr lang="ko-KR" altLang="en-US" sz="1400" dirty="0"/>
              <a:t>조화수열 등이 있음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등차수열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등비수열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4304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수열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7B0E2-450B-8324-0CBB-88EBCDC2A3BF}"/>
              </a:ext>
            </a:extLst>
          </p:cNvPr>
          <p:cNvSpPr txBox="1"/>
          <p:nvPr/>
        </p:nvSpPr>
        <p:spPr>
          <a:xfrm>
            <a:off x="510611" y="872024"/>
            <a:ext cx="1115810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계차수열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/>
              <a:t>조화수열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09346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4653</TotalTime>
  <Words>256</Words>
  <Application>Microsoft Macintosh PowerPoint</Application>
  <PresentationFormat>와이드스크린</PresentationFormat>
  <Paragraphs>77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Tmon몬소리 Black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107</cp:revision>
  <dcterms:created xsi:type="dcterms:W3CDTF">2020-07-20T02:59:15Z</dcterms:created>
  <dcterms:modified xsi:type="dcterms:W3CDTF">2022-05-18T01:25:44Z</dcterms:modified>
</cp:coreProperties>
</file>